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jpg" ContentType="image/jpeg"/>
  <Default Extension="emf" ContentType="image/x-em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handoutMasterIdLst>
    <p:handoutMasterId r:id="rId25"/>
  </p:handoutMasterIdLst>
  <p:sldIdLst>
    <p:sldId id="341" r:id="rId2"/>
    <p:sldId id="257" r:id="rId3"/>
    <p:sldId id="342" r:id="rId4"/>
    <p:sldId id="514" r:id="rId5"/>
    <p:sldId id="533" r:id="rId6"/>
    <p:sldId id="534" r:id="rId7"/>
    <p:sldId id="521" r:id="rId8"/>
    <p:sldId id="516" r:id="rId9"/>
    <p:sldId id="518" r:id="rId10"/>
    <p:sldId id="519" r:id="rId11"/>
    <p:sldId id="517" r:id="rId12"/>
    <p:sldId id="520" r:id="rId13"/>
    <p:sldId id="522" r:id="rId14"/>
    <p:sldId id="523" r:id="rId15"/>
    <p:sldId id="527" r:id="rId16"/>
    <p:sldId id="529" r:id="rId17"/>
    <p:sldId id="530" r:id="rId18"/>
    <p:sldId id="531" r:id="rId19"/>
    <p:sldId id="532" r:id="rId20"/>
    <p:sldId id="525" r:id="rId21"/>
    <p:sldId id="535" r:id="rId22"/>
    <p:sldId id="512" r:id="rId23"/>
  </p:sldIdLst>
  <p:sldSz cx="9144000" cy="6858000" type="screen4x3"/>
  <p:notesSz cx="7315200" cy="96012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A0000"/>
    <a:srgbClr val="FF0000"/>
    <a:srgbClr val="FFFFFF"/>
    <a:srgbClr val="E1DB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howGuides="1">
      <p:cViewPr varScale="1">
        <p:scale>
          <a:sx n="106" d="100"/>
          <a:sy n="106" d="100"/>
        </p:scale>
        <p:origin x="-1616" y="-112"/>
      </p:cViewPr>
      <p:guideLst>
        <p:guide orient="horz" pos="2433"/>
        <p:guide pos="2880"/>
      </p:guideLst>
    </p:cSldViewPr>
  </p:slideViewPr>
  <p:outlineViewPr>
    <p:cViewPr>
      <p:scale>
        <a:sx n="33" d="100"/>
        <a:sy n="33" d="100"/>
      </p:scale>
      <p:origin x="0" y="262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notesMaster" Target="notesMasters/notesMaster1.xml"/><Relationship Id="rId25" Type="http://schemas.openxmlformats.org/officeDocument/2006/relationships/handoutMaster" Target="handoutMasters/handoutMaster1.xml"/><Relationship Id="rId26" Type="http://schemas.openxmlformats.org/officeDocument/2006/relationships/printerSettings" Target="printerSettings/printerSettings1.bin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79425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375" y="0"/>
            <a:ext cx="3170238" cy="479425"/>
          </a:xfrm>
          <a:prstGeom prst="rect">
            <a:avLst/>
          </a:prstGeom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300">
                <a:latin typeface="Calibri" charset="0"/>
              </a:defRPr>
            </a:lvl1pPr>
          </a:lstStyle>
          <a:p>
            <a:pPr>
              <a:defRPr/>
            </a:pPr>
            <a:fld id="{7E87875E-BE80-9745-B369-4F4A7AB5E016}" type="datetime1">
              <a:rPr lang="en-US"/>
              <a:pPr>
                <a:defRPr/>
              </a:pPr>
              <a:t>7/22/17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20188"/>
            <a:ext cx="3170238" cy="479425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>
              <a:defRPr sz="1300">
                <a:latin typeface="Calibri" charset="0"/>
              </a:defRPr>
            </a:lvl1pPr>
          </a:lstStyle>
          <a:p>
            <a:pPr>
              <a:defRPr/>
            </a:pPr>
            <a:fld id="{4961A077-CBFC-8247-8C5F-B9A3C2BF590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4172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79425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79425"/>
          </a:xfrm>
          <a:prstGeom prst="rect">
            <a:avLst/>
          </a:prstGeom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300">
                <a:latin typeface="Calibri" charset="0"/>
              </a:defRPr>
            </a:lvl1pPr>
          </a:lstStyle>
          <a:p>
            <a:pPr>
              <a:defRPr/>
            </a:pPr>
            <a:fld id="{73D7B332-3177-764B-A596-DBF05F42396E}" type="datetime1">
              <a:rPr lang="en-US"/>
              <a:pPr>
                <a:defRPr/>
              </a:pPr>
              <a:t>7/22/17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</p:spPr>
        <p:txBody>
          <a:bodyPr vert="horz" lIns="96661" tIns="48331" rIns="96661" bIns="48331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79425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>
              <a:defRPr sz="1300">
                <a:latin typeface="Calibri" charset="0"/>
              </a:defRPr>
            </a:lvl1pPr>
          </a:lstStyle>
          <a:p>
            <a:pPr>
              <a:defRPr/>
            </a:pPr>
            <a:fld id="{F3969550-FBCF-404B-9FAA-7B1DCDF2C4F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72024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28" charset="-128"/>
        <a:cs typeface="ＭＳ Ｐゴシック" pitchFamily="-28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28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28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28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28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E2DEB2AF-691C-464E-9AB6-7CB46F818F0A}" type="slidenum">
              <a:rPr lang="en-US" sz="1300">
                <a:latin typeface="Calibri" charset="0"/>
              </a:rPr>
              <a:pPr eaLnBrk="1" hangingPunct="1"/>
              <a:t>4</a:t>
            </a:fld>
            <a:endParaRPr lang="en-US" sz="1300">
              <a:latin typeface="Calibri" charset="0"/>
            </a:endParaRPr>
          </a:p>
        </p:txBody>
      </p:sp>
      <p:sp>
        <p:nvSpPr>
          <p:cNvPr id="143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Started in 1999 offering</a:t>
            </a:r>
            <a:r>
              <a:rPr lang="en-US" baseline="0" dirty="0" smtClean="0">
                <a:latin typeface="Calibri" charset="0"/>
                <a:ea typeface="ＭＳ Ｐゴシック" charset="0"/>
                <a:cs typeface="ＭＳ Ｐゴシック" charset="0"/>
              </a:rPr>
              <a:t> 1- to 2-week workshops in bioinformatics.  Started offering shorter 1- to 5-day workshops in 2008.  This year offered 12 workshops.  Small class sizes (max 30 students)</a:t>
            </a:r>
            <a:endParaRPr lang="en-US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Username very</a:t>
            </a:r>
            <a:r>
              <a:rPr lang="en-US" baseline="0" dirty="0" smtClean="0"/>
              <a:t> important as it becomes part of your URL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3969550-FBCF-404B-9FAA-7B1DCDF2C4FF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6410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Choose a site design</a:t>
            </a:r>
            <a:r>
              <a:rPr lang="en-US" baseline="0" dirty="0" smtClean="0"/>
              <a:t> – what will your site look like: Note that you will either need to know CSS or learn CSS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3969550-FBCF-404B-9FAA-7B1DCDF2C4FF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9438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Might want </a:t>
            </a:r>
            <a:r>
              <a:rPr lang="en-US" smtClean="0"/>
              <a:t>to switch to live view</a:t>
            </a:r>
            <a:r>
              <a:rPr lang="en-US" baseline="0" smtClean="0"/>
              <a:t> here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3969550-FBCF-404B-9FAA-7B1DCDF2C4FF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8101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E2DEB2AF-691C-464E-9AB6-7CB46F818F0A}" type="slidenum">
              <a:rPr lang="en-US" sz="1300">
                <a:latin typeface="Calibri" charset="0"/>
              </a:rPr>
              <a:pPr eaLnBrk="1" hangingPunct="1"/>
              <a:t>16</a:t>
            </a:fld>
            <a:endParaRPr lang="en-US" sz="1300">
              <a:latin typeface="Calibri" charset="0"/>
            </a:endParaRPr>
          </a:p>
        </p:txBody>
      </p:sp>
      <p:sp>
        <p:nvSpPr>
          <p:cNvPr id="143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ko-KR">
                <a:latin typeface="Calibri" charset="0"/>
                <a:ea typeface="ＭＳ Ｐゴシック" charset="0"/>
                <a:cs typeface="ＭＳ Ｐゴシック" charset="0"/>
              </a:rPr>
              <a:t>Consequtive basepairs</a:t>
            </a:r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At this point</a:t>
            </a:r>
            <a:r>
              <a:rPr lang="en-US" baseline="0" dirty="0" smtClean="0"/>
              <a:t> main page can be more of a place holder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3969550-FBCF-404B-9FAA-7B1DCDF2C4FF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5661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Only</a:t>
            </a:r>
            <a:r>
              <a:rPr lang="en-US" baseline="0" dirty="0" smtClean="0"/>
              <a:t> members of the team added to the repo will get notified about “issues”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3969550-FBCF-404B-9FAA-7B1DCDF2C4FF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4625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2514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/>
          </a:p>
        </p:txBody>
      </p:sp>
      <p:pic>
        <p:nvPicPr>
          <p:cNvPr id="3" name="Picture 7" descr="bioinformatics.ca-logo-white-text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882775"/>
            <a:ext cx="1192213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529061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6400800"/>
            <a:ext cx="9144000" cy="457200"/>
          </a:xfrm>
          <a:prstGeom prst="rect">
            <a:avLst/>
          </a:prstGeom>
          <a:solidFill>
            <a:srgbClr val="C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5" name="TextBox 4"/>
          <p:cNvSpPr txBox="1">
            <a:spLocks noChangeArrowheads="1"/>
          </p:cNvSpPr>
          <p:nvPr userDrawn="1"/>
        </p:nvSpPr>
        <p:spPr bwMode="auto">
          <a:xfrm>
            <a:off x="76200" y="6429375"/>
            <a:ext cx="67056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2000" b="1" dirty="0" smtClean="0">
                <a:solidFill>
                  <a:schemeClr val="bg1"/>
                </a:solidFill>
                <a:latin typeface="Calibri" charset="0"/>
                <a:cs typeface="Calibri" charset="0"/>
              </a:rPr>
              <a:t>WEB 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6705600" y="6396038"/>
            <a:ext cx="2362200" cy="457200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>
              <a:defRPr/>
            </a:pPr>
            <a:r>
              <a:rPr lang="en-US" b="1" smtClean="0">
                <a:cs typeface="Arial" charset="0"/>
              </a:rPr>
              <a:t>bio</a:t>
            </a:r>
            <a:r>
              <a:rPr lang="en-US" smtClean="0">
                <a:cs typeface="Arial" charset="0"/>
              </a:rPr>
              <a:t>informatics</a:t>
            </a:r>
            <a:r>
              <a:rPr lang="en-US" sz="1400" smtClean="0">
                <a:cs typeface="Arial" charset="0"/>
              </a:rPr>
              <a:t>.ca</a:t>
            </a:r>
            <a:endParaRPr lang="en-US" smtClean="0">
              <a:cs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274638"/>
            <a:ext cx="8839200" cy="1143000"/>
          </a:xfrm>
        </p:spPr>
        <p:txBody>
          <a:bodyPr/>
          <a:lstStyle>
            <a:lvl1pPr>
              <a:defRPr sz="4000" b="1">
                <a:latin typeface="Calibri"/>
                <a:cs typeface="Calibri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600200"/>
            <a:ext cx="8839200" cy="4724400"/>
          </a:xfrm>
        </p:spPr>
        <p:txBody>
          <a:bodyPr/>
          <a:lstStyle>
            <a:lvl1pPr>
              <a:defRPr>
                <a:latin typeface="Calibri"/>
                <a:cs typeface="Calibri"/>
              </a:defRPr>
            </a:lvl1pPr>
            <a:lvl2pPr>
              <a:defRPr>
                <a:latin typeface="Calibri"/>
                <a:cs typeface="Calibri"/>
              </a:defRPr>
            </a:lvl2pPr>
            <a:lvl3pPr>
              <a:defRPr>
                <a:latin typeface="Calibri"/>
                <a:cs typeface="Calibri"/>
              </a:defRPr>
            </a:lvl3pPr>
            <a:lvl4pPr>
              <a:defRPr>
                <a:latin typeface="Calibri"/>
                <a:cs typeface="Calibri"/>
              </a:defRPr>
            </a:lvl4pPr>
            <a:lvl5pPr>
              <a:defRPr>
                <a:latin typeface="Calibri"/>
                <a:cs typeface="Calibri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65257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6400800"/>
            <a:ext cx="9144000" cy="457200"/>
          </a:xfrm>
          <a:prstGeom prst="rect">
            <a:avLst/>
          </a:prstGeom>
          <a:solidFill>
            <a:srgbClr val="C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4" name="TextBox 3"/>
          <p:cNvSpPr txBox="1">
            <a:spLocks noChangeArrowheads="1"/>
          </p:cNvSpPr>
          <p:nvPr userDrawn="1"/>
        </p:nvSpPr>
        <p:spPr bwMode="auto">
          <a:xfrm>
            <a:off x="76200" y="6429375"/>
            <a:ext cx="67056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2000" b="1" dirty="0" smtClean="0">
                <a:solidFill>
                  <a:schemeClr val="bg1"/>
                </a:solidFill>
                <a:latin typeface="Calibri" charset="0"/>
                <a:cs typeface="Calibri" charset="0"/>
              </a:rPr>
              <a:t>WEB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6705600" y="6396038"/>
            <a:ext cx="2362200" cy="457200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>
              <a:defRPr/>
            </a:pPr>
            <a:r>
              <a:rPr lang="en-US" b="1" smtClean="0">
                <a:cs typeface="Arial" charset="0"/>
              </a:rPr>
              <a:t>bio</a:t>
            </a:r>
            <a:r>
              <a:rPr lang="en-US" smtClean="0">
                <a:cs typeface="Arial" charset="0"/>
              </a:rPr>
              <a:t>informatics</a:t>
            </a:r>
            <a:r>
              <a:rPr lang="en-US" sz="1400" smtClean="0">
                <a:cs typeface="Arial" charset="0"/>
              </a:rPr>
              <a:t>.ca</a:t>
            </a:r>
            <a:endParaRPr lang="en-US" smtClean="0">
              <a:cs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274638"/>
            <a:ext cx="8839200" cy="1143000"/>
          </a:xfrm>
        </p:spPr>
        <p:txBody>
          <a:bodyPr/>
          <a:lstStyle>
            <a:lvl1pPr>
              <a:defRPr sz="4000" b="1">
                <a:latin typeface="Calibri"/>
                <a:cs typeface="Calibri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41220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lumns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6400800"/>
            <a:ext cx="9144000" cy="457200"/>
          </a:xfrm>
          <a:prstGeom prst="rect">
            <a:avLst/>
          </a:prstGeom>
          <a:solidFill>
            <a:srgbClr val="C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7" name="TextBox 6"/>
          <p:cNvSpPr txBox="1">
            <a:spLocks noChangeArrowheads="1"/>
          </p:cNvSpPr>
          <p:nvPr userDrawn="1"/>
        </p:nvSpPr>
        <p:spPr bwMode="auto">
          <a:xfrm>
            <a:off x="76200" y="6429375"/>
            <a:ext cx="67056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2000" b="1" dirty="0" smtClean="0">
                <a:solidFill>
                  <a:schemeClr val="bg1"/>
                </a:solidFill>
                <a:latin typeface="Calibri" charset="0"/>
                <a:cs typeface="Calibri" charset="0"/>
              </a:rPr>
              <a:t>WEB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6705600" y="6396038"/>
            <a:ext cx="2362200" cy="457200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>
              <a:defRPr/>
            </a:pPr>
            <a:r>
              <a:rPr lang="en-US" b="1" smtClean="0">
                <a:cs typeface="Arial" charset="0"/>
              </a:rPr>
              <a:t>bio</a:t>
            </a:r>
            <a:r>
              <a:rPr lang="en-US" smtClean="0">
                <a:cs typeface="Arial" charset="0"/>
              </a:rPr>
              <a:t>informatics</a:t>
            </a:r>
            <a:r>
              <a:rPr lang="en-US" sz="1400" smtClean="0">
                <a:cs typeface="Arial" charset="0"/>
              </a:rPr>
              <a:t>.ca</a:t>
            </a:r>
            <a:endParaRPr lang="en-US" smtClean="0">
              <a:cs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274638"/>
            <a:ext cx="8839200" cy="1143000"/>
          </a:xfrm>
        </p:spPr>
        <p:txBody>
          <a:bodyPr/>
          <a:lstStyle>
            <a:lvl1pPr>
              <a:defRPr sz="4000" b="1">
                <a:latin typeface="Calibri"/>
                <a:cs typeface="Calibri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600200"/>
            <a:ext cx="4343400" cy="4724400"/>
          </a:xfrm>
        </p:spPr>
        <p:txBody>
          <a:bodyPr/>
          <a:lstStyle>
            <a:lvl1pPr>
              <a:defRPr sz="2800">
                <a:latin typeface="Calibri"/>
                <a:cs typeface="Calibri"/>
              </a:defRPr>
            </a:lvl1pPr>
            <a:lvl2pPr>
              <a:defRPr sz="2400">
                <a:latin typeface="Calibri"/>
                <a:cs typeface="Calibri"/>
              </a:defRPr>
            </a:lvl2pPr>
            <a:lvl3pPr>
              <a:defRPr sz="2000">
                <a:latin typeface="Calibri"/>
                <a:cs typeface="Calibri"/>
              </a:defRPr>
            </a:lvl3pPr>
            <a:lvl4pPr>
              <a:defRPr sz="1800">
                <a:latin typeface="Calibri"/>
                <a:cs typeface="Calibri"/>
              </a:defRPr>
            </a:lvl4pPr>
            <a:lvl5pPr>
              <a:defRPr sz="1800">
                <a:latin typeface="Calibri"/>
                <a:cs typeface="Calibri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4648200" y="1600200"/>
            <a:ext cx="4343400" cy="4724400"/>
          </a:xfrm>
        </p:spPr>
        <p:txBody>
          <a:bodyPr/>
          <a:lstStyle>
            <a:lvl1pPr>
              <a:defRPr sz="2800">
                <a:latin typeface="Calibri"/>
                <a:cs typeface="Calibri"/>
              </a:defRPr>
            </a:lvl1pPr>
            <a:lvl2pPr>
              <a:defRPr sz="2400">
                <a:latin typeface="Calibri"/>
                <a:cs typeface="Calibri"/>
              </a:defRPr>
            </a:lvl2pPr>
            <a:lvl3pPr>
              <a:defRPr sz="2000">
                <a:latin typeface="Calibri"/>
                <a:cs typeface="Calibri"/>
              </a:defRPr>
            </a:lvl3pPr>
            <a:lvl4pPr>
              <a:defRPr sz="1800">
                <a:latin typeface="Calibri"/>
                <a:cs typeface="Calibri"/>
              </a:defRPr>
            </a:lvl4pPr>
            <a:lvl5pPr>
              <a:defRPr sz="1800">
                <a:latin typeface="Calibri"/>
                <a:cs typeface="Calibri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69083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6400800"/>
            <a:ext cx="9144000" cy="457200"/>
          </a:xfrm>
          <a:prstGeom prst="rect">
            <a:avLst/>
          </a:prstGeom>
          <a:solidFill>
            <a:srgbClr val="C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5" name="TextBox 4"/>
          <p:cNvSpPr txBox="1">
            <a:spLocks noChangeArrowheads="1"/>
          </p:cNvSpPr>
          <p:nvPr userDrawn="1"/>
        </p:nvSpPr>
        <p:spPr bwMode="auto">
          <a:xfrm>
            <a:off x="76200" y="6429375"/>
            <a:ext cx="67056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2000" b="1" dirty="0" smtClean="0">
                <a:solidFill>
                  <a:schemeClr val="bg1"/>
                </a:solidFill>
                <a:latin typeface="Calibri" charset="0"/>
                <a:cs typeface="Calibri" charset="0"/>
              </a:rPr>
              <a:t>WEB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6705600" y="6396038"/>
            <a:ext cx="2362200" cy="457200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>
              <a:defRPr/>
            </a:pPr>
            <a:r>
              <a:rPr lang="en-US" b="1" smtClean="0">
                <a:cs typeface="Arial" charset="0"/>
              </a:rPr>
              <a:t>bio</a:t>
            </a:r>
            <a:r>
              <a:rPr lang="en-US" smtClean="0">
                <a:cs typeface="Arial" charset="0"/>
              </a:rPr>
              <a:t>informatics</a:t>
            </a:r>
            <a:r>
              <a:rPr lang="en-US" sz="1400" smtClean="0">
                <a:cs typeface="Arial" charset="0"/>
              </a:rPr>
              <a:t>.ca</a:t>
            </a:r>
            <a:endParaRPr lang="en-US" smtClean="0">
              <a:cs typeface="Arial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52400"/>
            <a:ext cx="8839200" cy="6172200"/>
          </a:xfrm>
        </p:spPr>
        <p:txBody>
          <a:bodyPr/>
          <a:lstStyle>
            <a:lvl1pPr>
              <a:defRPr sz="2800">
                <a:latin typeface="Calibri"/>
                <a:cs typeface="Calibri"/>
              </a:defRPr>
            </a:lvl1pPr>
            <a:lvl2pPr>
              <a:defRPr sz="2400">
                <a:latin typeface="Calibri"/>
                <a:cs typeface="Calibri"/>
              </a:defRPr>
            </a:lvl2pPr>
            <a:lvl3pPr>
              <a:defRPr sz="2000">
                <a:latin typeface="Calibri"/>
                <a:cs typeface="Calibri"/>
              </a:defRPr>
            </a:lvl3pPr>
            <a:lvl4pPr>
              <a:defRPr sz="1800">
                <a:latin typeface="Calibri"/>
                <a:cs typeface="Calibri"/>
              </a:defRPr>
            </a:lvl4pPr>
            <a:lvl5pPr>
              <a:defRPr sz="1800">
                <a:latin typeface="Calibri"/>
                <a:cs typeface="Calibri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9154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48200" y="1556792"/>
            <a:ext cx="4316288" cy="4752528"/>
          </a:xfrm>
        </p:spPr>
        <p:txBody>
          <a:bodyPr/>
          <a:lstStyle/>
          <a:p>
            <a:pPr lvl="0"/>
            <a:r>
              <a:rPr lang="en-CA" dirty="0" smtClean="0"/>
              <a:t>Click to edit Master text styles</a:t>
            </a:r>
          </a:p>
          <a:p>
            <a:pPr lvl="1"/>
            <a:r>
              <a:rPr lang="en-CA" dirty="0" smtClean="0"/>
              <a:t>Second level</a:t>
            </a:r>
          </a:p>
          <a:p>
            <a:pPr lvl="2"/>
            <a:r>
              <a:rPr lang="en-CA" dirty="0" smtClean="0"/>
              <a:t>Third level</a:t>
            </a:r>
          </a:p>
          <a:p>
            <a:pPr lvl="3"/>
            <a:r>
              <a:rPr lang="en-CA" dirty="0" smtClean="0"/>
              <a:t>Fourth level</a:t>
            </a:r>
          </a:p>
          <a:p>
            <a:pPr lvl="4"/>
            <a:r>
              <a:rPr lang="en-CA" dirty="0" smtClean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152400" y="274638"/>
            <a:ext cx="8839200" cy="1143000"/>
          </a:xfrm>
        </p:spPr>
        <p:txBody>
          <a:bodyPr/>
          <a:lstStyle>
            <a:lvl1pPr>
              <a:defRPr sz="4000" b="1">
                <a:latin typeface="Calibri"/>
                <a:cs typeface="Calibri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152400" y="1600200"/>
            <a:ext cx="4343400" cy="4724400"/>
          </a:xfrm>
        </p:spPr>
        <p:txBody>
          <a:bodyPr/>
          <a:lstStyle>
            <a:lvl1pPr>
              <a:defRPr sz="2800">
                <a:latin typeface="Calibri"/>
                <a:cs typeface="Calibri"/>
              </a:defRPr>
            </a:lvl1pPr>
            <a:lvl2pPr>
              <a:defRPr sz="2400">
                <a:latin typeface="Calibri"/>
                <a:cs typeface="Calibri"/>
              </a:defRPr>
            </a:lvl2pPr>
            <a:lvl3pPr>
              <a:defRPr sz="2000">
                <a:latin typeface="Calibri"/>
                <a:cs typeface="Calibri"/>
              </a:defRPr>
            </a:lvl3pPr>
            <a:lvl4pPr>
              <a:defRPr sz="1800">
                <a:latin typeface="Calibri"/>
                <a:cs typeface="Calibri"/>
              </a:defRPr>
            </a:lvl4pPr>
            <a:lvl5pPr>
              <a:defRPr sz="1800">
                <a:latin typeface="Calibri"/>
                <a:cs typeface="Calibri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59907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  <a:latin typeface="Segoe UI" charset="0"/>
              </a:defRPr>
            </a:lvl1pPr>
          </a:lstStyle>
          <a:p>
            <a:pPr>
              <a:defRPr/>
            </a:pPr>
            <a:fld id="{FECFAEAF-3726-E641-9B5B-3F8EA05B09A3}" type="datetime1">
              <a:rPr lang="en-US"/>
              <a:pPr>
                <a:defRPr/>
              </a:pPr>
              <a:t>7/22/17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Segoe UI" charset="0"/>
              </a:defRPr>
            </a:lvl1pPr>
          </a:lstStyle>
          <a:p>
            <a:pPr>
              <a:defRPr/>
            </a:pPr>
            <a:fld id="{18C1412E-69E1-864D-A0DF-94DDC7C8003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94" r:id="rId1"/>
    <p:sldLayoutId id="2147483895" r:id="rId2"/>
    <p:sldLayoutId id="2147483896" r:id="rId3"/>
    <p:sldLayoutId id="2147483897" r:id="rId4"/>
    <p:sldLayoutId id="2147483898" r:id="rId5"/>
    <p:sldLayoutId id="2147483899" r:id="rId6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000" b="1" kern="1200">
          <a:solidFill>
            <a:schemeClr val="tx1"/>
          </a:solidFill>
          <a:latin typeface="Calibri"/>
          <a:ea typeface="ＭＳ Ｐゴシック" pitchFamily="-28" charset="-128"/>
          <a:cs typeface="Calibri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Calibri" charset="0"/>
          <a:ea typeface="ＭＳ Ｐゴシック" pitchFamily="-28" charset="-128"/>
          <a:cs typeface="ＭＳ Ｐゴシック" pitchFamily="-28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Calibri" charset="0"/>
          <a:ea typeface="ＭＳ Ｐゴシック" pitchFamily="-28" charset="-128"/>
          <a:cs typeface="ＭＳ Ｐゴシック" pitchFamily="-28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Calibri" charset="0"/>
          <a:ea typeface="ＭＳ Ｐゴシック" pitchFamily="-28" charset="-128"/>
          <a:cs typeface="ＭＳ Ｐゴシック" pitchFamily="-28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Calibri" charset="0"/>
          <a:ea typeface="ＭＳ Ｐゴシック" pitchFamily="-28" charset="-128"/>
          <a:cs typeface="ＭＳ Ｐゴシック" pitchFamily="-28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Segoe UI" pitchFamily="34" charset="0"/>
          <a:ea typeface="ＭＳ Ｐゴシック" pitchFamily="-28" charset="-128"/>
          <a:cs typeface="ＭＳ Ｐゴシック" pitchFamily="-28" charset="-128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Segoe UI" pitchFamily="34" charset="0"/>
          <a:ea typeface="ＭＳ Ｐゴシック" pitchFamily="-28" charset="-128"/>
          <a:cs typeface="ＭＳ Ｐゴシック" pitchFamily="-28" charset="-128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Segoe UI" pitchFamily="34" charset="0"/>
          <a:ea typeface="ＭＳ Ｐゴシック" pitchFamily="-28" charset="-128"/>
          <a:cs typeface="ＭＳ Ｐゴシック" pitchFamily="-28" charset="-128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Segoe UI" pitchFamily="34" charset="0"/>
          <a:ea typeface="ＭＳ Ｐゴシック" pitchFamily="-28" charset="-128"/>
          <a:cs typeface="ＭＳ Ｐゴシック" pitchFamily="-28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Calibri"/>
          <a:ea typeface="ＭＳ Ｐゴシック" pitchFamily="-28" charset="-128"/>
          <a:cs typeface="Calibri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chemeClr val="tx1"/>
          </a:solidFill>
          <a:latin typeface="Calibri"/>
          <a:ea typeface="ＭＳ Ｐゴシック" pitchFamily="-28" charset="-128"/>
          <a:cs typeface="Calibri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Calibri"/>
          <a:ea typeface="ＭＳ Ｐゴシック" pitchFamily="-28" charset="-128"/>
          <a:cs typeface="Calibri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kern="1200">
          <a:solidFill>
            <a:schemeClr val="tx1"/>
          </a:solidFill>
          <a:latin typeface="Calibri"/>
          <a:ea typeface="ＭＳ Ｐゴシック" pitchFamily="-28" charset="-128"/>
          <a:cs typeface="Calibri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kern="1200">
          <a:solidFill>
            <a:schemeClr val="tx1"/>
          </a:solidFill>
          <a:latin typeface="Calibri"/>
          <a:ea typeface="ＭＳ Ｐゴシック" pitchFamily="-28" charset="-128"/>
          <a:cs typeface="Calibri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jpg"/><Relationship Id="rId5" Type="http://schemas.openxmlformats.org/officeDocument/2006/relationships/image" Target="../media/image5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7.emf"/><Relationship Id="rId3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685800" y="2286000"/>
            <a:ext cx="7772400" cy="1447800"/>
          </a:xfrm>
        </p:spPr>
        <p:txBody>
          <a:bodyPr/>
          <a:lstStyle/>
          <a:p>
            <a:pPr eaLnBrk="1" hangingPunct="1"/>
            <a:r>
              <a:rPr lang="en-US" b="0">
                <a:solidFill>
                  <a:srgbClr val="CA0000"/>
                </a:solidFill>
                <a:latin typeface="Calibri" charset="0"/>
                <a:ea typeface="ＭＳ Ｐゴシック" charset="0"/>
                <a:cs typeface="ＭＳ Ｐゴシック" charset="0"/>
              </a:rPr>
              <a:t>Canadian Bioinformatics Workshops</a:t>
            </a:r>
          </a:p>
        </p:txBody>
      </p:sp>
      <p:sp>
        <p:nvSpPr>
          <p:cNvPr id="9218" name="Rectangle 3"/>
          <p:cNvSpPr>
            <a:spLocks noGrp="1" noChangeArrowheads="1"/>
          </p:cNvSpPr>
          <p:nvPr>
            <p:ph type="subTitle" idx="4294967295"/>
          </p:nvPr>
        </p:nvSpPr>
        <p:spPr>
          <a:xfrm>
            <a:off x="1182688" y="3695700"/>
            <a:ext cx="6778625" cy="1927225"/>
          </a:xfrm>
        </p:spPr>
        <p:txBody>
          <a:bodyPr/>
          <a:lstStyle/>
          <a:p>
            <a:pPr marL="0" indent="0" algn="ctr" eaLnBrk="1" hangingPunct="1">
              <a:buFont typeface="Arial" charset="0"/>
              <a:buNone/>
            </a:pPr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www.bioinformatics.ca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Your Site Repo</a:t>
            </a:r>
            <a:endParaRPr lang="en-US" dirty="0"/>
          </a:p>
        </p:txBody>
      </p:sp>
      <p:pic>
        <p:nvPicPr>
          <p:cNvPr id="3" name="Picture 2" descr="Screen Shot 2017-07-12 at 10.14.41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86" b="55010"/>
          <a:stretch/>
        </p:blipFill>
        <p:spPr>
          <a:xfrm>
            <a:off x="0" y="1340768"/>
            <a:ext cx="9144000" cy="21822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Rectangle 3"/>
          <p:cNvSpPr/>
          <p:nvPr/>
        </p:nvSpPr>
        <p:spPr>
          <a:xfrm>
            <a:off x="6948264" y="2924944"/>
            <a:ext cx="720080" cy="504056"/>
          </a:xfrm>
          <a:prstGeom prst="rect">
            <a:avLst/>
          </a:prstGeom>
          <a:noFill/>
          <a:ln w="63500">
            <a:solidFill>
              <a:srgbClr val="CA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Screen Shot 2017-07-12 at 10.15.05 AM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1"/>
          <a:stretch/>
        </p:blipFill>
        <p:spPr>
          <a:xfrm>
            <a:off x="0" y="1258782"/>
            <a:ext cx="9144000" cy="535008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Rectangle 5"/>
          <p:cNvSpPr/>
          <p:nvPr/>
        </p:nvSpPr>
        <p:spPr>
          <a:xfrm>
            <a:off x="3707904" y="2492896"/>
            <a:ext cx="1800200" cy="792088"/>
          </a:xfrm>
          <a:prstGeom prst="rect">
            <a:avLst/>
          </a:prstGeom>
          <a:noFill/>
          <a:ln w="63500">
            <a:solidFill>
              <a:srgbClr val="CA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940152" y="2420888"/>
            <a:ext cx="2880320" cy="830997"/>
          </a:xfrm>
          <a:prstGeom prst="rect">
            <a:avLst/>
          </a:prstGeom>
          <a:solidFill>
            <a:srgbClr val="CA0000">
              <a:alpha val="42000"/>
            </a:srgb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Needs to be </a:t>
            </a:r>
            <a:r>
              <a:rPr lang="en-US" i="1" dirty="0" err="1" smtClean="0"/>
              <a:t>username.</a:t>
            </a:r>
            <a:r>
              <a:rPr lang="en-US" dirty="0" err="1" smtClean="0"/>
              <a:t>github.io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18426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6" grpId="1" animBg="1"/>
      <p:bldP spid="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Hard Part: Choosing a Theme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13 </a:t>
            </a:r>
            <a:r>
              <a:rPr lang="en-US" dirty="0"/>
              <a:t>supported themes (https://</a:t>
            </a:r>
            <a:r>
              <a:rPr lang="en-US" dirty="0" err="1"/>
              <a:t>pages.github.com</a:t>
            </a:r>
            <a:r>
              <a:rPr lang="en-US" dirty="0"/>
              <a:t>/themes</a:t>
            </a:r>
            <a:r>
              <a:rPr lang="en-US" dirty="0" smtClean="0"/>
              <a:t>/)</a:t>
            </a:r>
          </a:p>
          <a:p>
            <a:r>
              <a:rPr lang="en-US" dirty="0" smtClean="0"/>
              <a:t>Find a website using </a:t>
            </a:r>
            <a:r>
              <a:rPr lang="en-US" dirty="0" err="1" smtClean="0"/>
              <a:t>GitHub</a:t>
            </a:r>
            <a:r>
              <a:rPr lang="en-US" dirty="0"/>
              <a:t> P</a:t>
            </a:r>
            <a:r>
              <a:rPr lang="en-US" dirty="0" smtClean="0"/>
              <a:t>ages and use their design</a:t>
            </a:r>
          </a:p>
          <a:p>
            <a:r>
              <a:rPr lang="en-US" dirty="0" smtClean="0"/>
              <a:t>Create your own design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4048" y="3429000"/>
            <a:ext cx="3240360" cy="2642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721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0072" y="3284984"/>
            <a:ext cx="3695700" cy="29591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Recommended Structure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One repo for the website itself</a:t>
            </a:r>
          </a:p>
          <a:p>
            <a:pPr lvl="1"/>
            <a:r>
              <a:rPr lang="en-US" dirty="0" smtClean="0"/>
              <a:t>Contains the site design files, homepage, about page</a:t>
            </a:r>
          </a:p>
          <a:p>
            <a:r>
              <a:rPr lang="en-US" dirty="0" smtClean="0"/>
              <a:t>Separate repos for each workshop/course/class</a:t>
            </a:r>
          </a:p>
          <a:p>
            <a:pPr lvl="1"/>
            <a:r>
              <a:rPr lang="en-US" dirty="0" smtClean="0"/>
              <a:t>Become </a:t>
            </a:r>
            <a:r>
              <a:rPr lang="en-US" dirty="0" err="1" smtClean="0"/>
              <a:t>submodules</a:t>
            </a:r>
            <a:r>
              <a:rPr lang="en-US" dirty="0" smtClean="0"/>
              <a:t> of the website repo</a:t>
            </a:r>
          </a:p>
          <a:p>
            <a:pPr lvl="1"/>
            <a:r>
              <a:rPr lang="en-US" dirty="0" smtClean="0"/>
              <a:t>Able to assign teams to individual repos</a:t>
            </a:r>
          </a:p>
          <a:p>
            <a:pPr lvl="1"/>
            <a:r>
              <a:rPr lang="en-US" dirty="0" smtClean="0"/>
              <a:t>Participants can pull/download content</a:t>
            </a:r>
          </a:p>
        </p:txBody>
      </p:sp>
    </p:spTree>
    <p:extLst>
      <p:ext uri="{BB962C8B-B14F-4D97-AF65-F5344CB8AC3E}">
        <p14:creationId xmlns:p14="http://schemas.microsoft.com/office/powerpoint/2010/main" val="26658448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3"/>
          <p:cNvSpPr>
            <a:spLocks noGrp="1"/>
          </p:cNvSpPr>
          <p:nvPr>
            <p:ph idx="1"/>
          </p:nvPr>
        </p:nvSpPr>
        <p:spPr>
          <a:xfrm>
            <a:off x="152400" y="2889473"/>
            <a:ext cx="8839200" cy="1044352"/>
          </a:xfrm>
        </p:spPr>
        <p:txBody>
          <a:bodyPr/>
          <a:lstStyle/>
          <a:p>
            <a:pPr marL="0" indent="0" algn="ctr">
              <a:buNone/>
            </a:pPr>
            <a:r>
              <a:rPr lang="en-US" sz="5400" b="1" dirty="0" smtClean="0"/>
              <a:t>A Workshop</a:t>
            </a:r>
            <a:endParaRPr lang="en-US" sz="5400" b="1" dirty="0"/>
          </a:p>
        </p:txBody>
      </p:sp>
    </p:spTree>
    <p:extLst>
      <p:ext uri="{BB962C8B-B14F-4D97-AF65-F5344CB8AC3E}">
        <p14:creationId xmlns:p14="http://schemas.microsoft.com/office/powerpoint/2010/main" val="2264681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a New Repo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557808" y="1700808"/>
            <a:ext cx="8028384" cy="4106706"/>
            <a:chOff x="0" y="1770566"/>
            <a:chExt cx="9966467" cy="5087210"/>
          </a:xfrm>
        </p:grpSpPr>
        <p:pic>
          <p:nvPicPr>
            <p:cNvPr id="9" name="Picture 8" descr="Screen Shot 2017-04-13 at 10.39.45 AM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982" t="74422" r="25453" b="18511"/>
            <a:stretch/>
          </p:blipFill>
          <p:spPr>
            <a:xfrm>
              <a:off x="0" y="5934155"/>
              <a:ext cx="9966467" cy="923621"/>
            </a:xfrm>
            <a:prstGeom prst="rect">
              <a:avLst/>
            </a:prstGeom>
          </p:spPr>
        </p:pic>
        <p:pic>
          <p:nvPicPr>
            <p:cNvPr id="10" name="Picture 9" descr="Screen Shot 2017-04-13 at 10.39.45 AM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982" t="17384" r="25453" b="50756"/>
            <a:stretch/>
          </p:blipFill>
          <p:spPr>
            <a:xfrm>
              <a:off x="0" y="1770566"/>
              <a:ext cx="9966467" cy="4163589"/>
            </a:xfrm>
            <a:prstGeom prst="rect">
              <a:avLst/>
            </a:prstGeom>
          </p:spPr>
        </p:pic>
      </p:grpSp>
      <p:sp>
        <p:nvSpPr>
          <p:cNvPr id="12" name="Rectangle 11"/>
          <p:cNvSpPr/>
          <p:nvPr/>
        </p:nvSpPr>
        <p:spPr>
          <a:xfrm>
            <a:off x="3347864" y="2996952"/>
            <a:ext cx="2664296" cy="935915"/>
          </a:xfrm>
          <a:prstGeom prst="rect">
            <a:avLst/>
          </a:prstGeom>
          <a:noFill/>
          <a:ln w="63500">
            <a:solidFill>
              <a:srgbClr val="CA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6156176" y="3070247"/>
            <a:ext cx="2880320" cy="830997"/>
          </a:xfrm>
          <a:prstGeom prst="rect">
            <a:avLst/>
          </a:prstGeom>
          <a:solidFill>
            <a:srgbClr val="CA0000">
              <a:alpha val="42000"/>
            </a:srgb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Useful to be name of workshop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63643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a Team</a:t>
            </a:r>
            <a:endParaRPr lang="en-US" dirty="0"/>
          </a:p>
        </p:txBody>
      </p:sp>
      <p:pic>
        <p:nvPicPr>
          <p:cNvPr id="4" name="Picture 3" descr="Screen Shot 2017-04-13 at 10.43.53 A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81" t="26361" r="33018" b="26234"/>
          <a:stretch/>
        </p:blipFill>
        <p:spPr>
          <a:xfrm>
            <a:off x="2051720" y="1628800"/>
            <a:ext cx="4320480" cy="4114743"/>
          </a:xfrm>
          <a:prstGeom prst="rect">
            <a:avLst/>
          </a:prstGeom>
        </p:spPr>
      </p:pic>
      <p:pic>
        <p:nvPicPr>
          <p:cNvPr id="6" name="Picture 5" descr="Screen Shot 2017-07-12 at 11.02.07 AM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0" t="7386" r="3185" b="36528"/>
          <a:stretch/>
        </p:blipFill>
        <p:spPr>
          <a:xfrm>
            <a:off x="312094" y="2636912"/>
            <a:ext cx="8519811" cy="3254853"/>
          </a:xfrm>
          <a:prstGeom prst="rect">
            <a:avLst/>
          </a:prstGeom>
          <a:effectLst/>
        </p:spPr>
      </p:pic>
      <p:pic>
        <p:nvPicPr>
          <p:cNvPr id="7" name="Picture 6" descr="Screen Shot 2017-07-12 at 11.04.28 AM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14" t="49450" r="17209" b="18045"/>
          <a:stretch/>
        </p:blipFill>
        <p:spPr>
          <a:xfrm>
            <a:off x="4283968" y="3645024"/>
            <a:ext cx="4451016" cy="1886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0788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 smtClean="0">
                <a:latin typeface="Calibri" charset="0"/>
                <a:ea typeface="ＭＳ Ｐゴシック" charset="0"/>
                <a:cs typeface="ＭＳ Ｐゴシック" charset="0"/>
              </a:rPr>
              <a:t>Create New Files</a:t>
            </a:r>
            <a:endParaRPr lang="en-US" altLang="ko-KR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3315" name="TextBox 3"/>
          <p:cNvSpPr txBox="1">
            <a:spLocks noChangeArrowheads="1"/>
          </p:cNvSpPr>
          <p:nvPr/>
        </p:nvSpPr>
        <p:spPr bwMode="auto">
          <a:xfrm>
            <a:off x="865188" y="6667500"/>
            <a:ext cx="185737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endParaRPr lang="en-US"/>
          </a:p>
        </p:txBody>
      </p:sp>
      <p:pic>
        <p:nvPicPr>
          <p:cNvPr id="3" name="Content Placeholder 2" descr="Screen Shot 2017-04-06 at 12.01.02 PM.png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93" b="53808"/>
          <a:stretch/>
        </p:blipFill>
        <p:spPr>
          <a:xfrm>
            <a:off x="899592" y="1628800"/>
            <a:ext cx="6732240" cy="1636429"/>
          </a:xfrm>
        </p:spPr>
      </p:pic>
      <p:pic>
        <p:nvPicPr>
          <p:cNvPr id="4" name="Picture 3" descr="Screen Shot 2017-04-06 at 12.01.13 PM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40" b="66259"/>
          <a:stretch/>
        </p:blipFill>
        <p:spPr>
          <a:xfrm>
            <a:off x="336244" y="3789040"/>
            <a:ext cx="7764769" cy="129614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79512" y="1196752"/>
            <a:ext cx="56166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1. Click the “Create new file” button 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427984" y="2924944"/>
            <a:ext cx="720080" cy="36080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79512" y="3284984"/>
            <a:ext cx="6840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  <a:r>
              <a:rPr lang="en-US" dirty="0" smtClean="0"/>
              <a:t>. Name your file. Use .md as the file extension. 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2627784" y="4653136"/>
            <a:ext cx="1296144" cy="43281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79512" y="5157192"/>
            <a:ext cx="8424936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Note: if you have supporting files for your tutorial, create a new folder for your section by typing “new folder name/new </a:t>
            </a:r>
            <a:r>
              <a:rPr lang="en-US" dirty="0" err="1" smtClean="0"/>
              <a:t>file.md</a:t>
            </a:r>
            <a:r>
              <a:rPr lang="en-US" dirty="0" smtClean="0"/>
              <a:t>”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92269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Page Content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content for your page goes in the text box 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Each page requires a header</a:t>
            </a:r>
          </a:p>
          <a:p>
            <a:r>
              <a:rPr lang="en-US" dirty="0" smtClean="0"/>
              <a:t>Use markdown to format text</a:t>
            </a:r>
            <a:endParaRPr lang="en-US" dirty="0"/>
          </a:p>
        </p:txBody>
      </p:sp>
      <p:pic>
        <p:nvPicPr>
          <p:cNvPr id="7" name="Picture 6" descr="Screen Shot 2017-04-06 at 12.01.13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73" b="44264"/>
          <a:stretch/>
        </p:blipFill>
        <p:spPr>
          <a:xfrm>
            <a:off x="0" y="2204864"/>
            <a:ext cx="9144000" cy="2771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3816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alibri" charset="0"/>
                <a:ea typeface="ＭＳ Ｐゴシック" charset="0"/>
              </a:rPr>
              <a:t>Header Info - Required</a:t>
            </a:r>
            <a:endParaRPr lang="en-US" dirty="0">
              <a:latin typeface="Calibri" charset="0"/>
              <a:ea typeface="ＭＳ Ｐゴシック" charset="0"/>
            </a:endParaRPr>
          </a:p>
        </p:txBody>
      </p:sp>
      <p:sp>
        <p:nvSpPr>
          <p:cNvPr id="21506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>
                <a:latin typeface="Courier New"/>
                <a:ea typeface="ＭＳ Ｐゴシック" charset="0"/>
                <a:cs typeface="Courier New"/>
              </a:rPr>
              <a:t>---</a:t>
            </a:r>
          </a:p>
          <a:p>
            <a:pPr marL="0" indent="0">
              <a:buNone/>
            </a:pPr>
            <a:r>
              <a:rPr lang="en-US" dirty="0">
                <a:latin typeface="Courier New"/>
                <a:ea typeface="ＭＳ Ｐゴシック" charset="0"/>
                <a:cs typeface="Courier New"/>
              </a:rPr>
              <a:t>layout: </a:t>
            </a:r>
            <a:r>
              <a:rPr lang="en-US" dirty="0" err="1">
                <a:latin typeface="Courier New"/>
                <a:ea typeface="ＭＳ Ｐゴシック" charset="0"/>
                <a:cs typeface="Courier New"/>
              </a:rPr>
              <a:t>tutorial_page</a:t>
            </a:r>
            <a:endParaRPr lang="en-US" dirty="0">
              <a:latin typeface="Courier New"/>
              <a:ea typeface="ＭＳ Ｐゴシック" charset="0"/>
              <a:cs typeface="Courier New"/>
            </a:endParaRPr>
          </a:p>
          <a:p>
            <a:pPr marL="0" indent="0">
              <a:buNone/>
            </a:pPr>
            <a:r>
              <a:rPr lang="en-US" dirty="0">
                <a:latin typeface="Courier New"/>
                <a:ea typeface="ＭＳ Ｐゴシック" charset="0"/>
                <a:cs typeface="Courier New"/>
              </a:rPr>
              <a:t>permalink: /high-throughput_biology_2017_module2_lab</a:t>
            </a:r>
          </a:p>
          <a:p>
            <a:pPr marL="0" indent="0">
              <a:buNone/>
            </a:pPr>
            <a:r>
              <a:rPr lang="en-US" dirty="0">
                <a:latin typeface="Courier New"/>
                <a:ea typeface="ＭＳ Ｐゴシック" charset="0"/>
                <a:cs typeface="Courier New"/>
              </a:rPr>
              <a:t>title: HT-Biology Lab 2</a:t>
            </a:r>
          </a:p>
          <a:p>
            <a:pPr marL="0" indent="0">
              <a:buNone/>
            </a:pPr>
            <a:r>
              <a:rPr lang="en-US" dirty="0">
                <a:latin typeface="Courier New"/>
                <a:ea typeface="ＭＳ Ｐゴシック" charset="0"/>
                <a:cs typeface="Courier New"/>
              </a:rPr>
              <a:t>header1: Workshop Pages for Students</a:t>
            </a:r>
          </a:p>
          <a:p>
            <a:pPr marL="0" indent="0">
              <a:buNone/>
            </a:pPr>
            <a:r>
              <a:rPr lang="en-US" dirty="0">
                <a:latin typeface="Courier New"/>
                <a:ea typeface="ＭＳ Ｐゴシック" charset="0"/>
                <a:cs typeface="Courier New"/>
              </a:rPr>
              <a:t>header2: High-Throughput Biology - From Sequence to Networks Module 2 Lab</a:t>
            </a:r>
          </a:p>
          <a:p>
            <a:pPr marL="0" indent="0">
              <a:buNone/>
            </a:pPr>
            <a:r>
              <a:rPr lang="en-US" dirty="0">
                <a:latin typeface="Courier New"/>
                <a:ea typeface="ＭＳ Ｐゴシック" charset="0"/>
                <a:cs typeface="Courier New"/>
              </a:rPr>
              <a:t>image: /</a:t>
            </a:r>
            <a:r>
              <a:rPr lang="en-US" dirty="0" err="1">
                <a:latin typeface="Courier New"/>
                <a:ea typeface="ＭＳ Ｐゴシック" charset="0"/>
                <a:cs typeface="Courier New"/>
              </a:rPr>
              <a:t>site_images</a:t>
            </a:r>
            <a:r>
              <a:rPr lang="en-US" dirty="0">
                <a:latin typeface="Courier New"/>
                <a:ea typeface="ＭＳ Ｐゴシック" charset="0"/>
                <a:cs typeface="Courier New"/>
              </a:rPr>
              <a:t>/CBW-CSHL-graphic-</a:t>
            </a:r>
            <a:r>
              <a:rPr lang="en-US" dirty="0" err="1">
                <a:latin typeface="Courier New"/>
                <a:ea typeface="ＭＳ Ｐゴシック" charset="0"/>
                <a:cs typeface="Courier New"/>
              </a:rPr>
              <a:t>square.png</a:t>
            </a:r>
            <a:endParaRPr lang="en-US" dirty="0">
              <a:latin typeface="Courier New"/>
              <a:ea typeface="ＭＳ Ｐゴシック" charset="0"/>
              <a:cs typeface="Courier New"/>
            </a:endParaRPr>
          </a:p>
          <a:p>
            <a:pPr marL="0" indent="0">
              <a:buNone/>
            </a:pPr>
            <a:r>
              <a:rPr lang="en-US" dirty="0">
                <a:latin typeface="Courier New"/>
                <a:ea typeface="ＭＳ Ｐゴシック" charset="0"/>
                <a:cs typeface="Courier New"/>
              </a:rPr>
              <a:t>home: https://</a:t>
            </a:r>
            <a:r>
              <a:rPr lang="en-US" dirty="0" err="1">
                <a:latin typeface="Courier New"/>
                <a:ea typeface="ＭＳ Ｐゴシック" charset="0"/>
                <a:cs typeface="Courier New"/>
              </a:rPr>
              <a:t>bioinformaticsdotca.github.io</a:t>
            </a:r>
            <a:r>
              <a:rPr lang="en-US" dirty="0">
                <a:latin typeface="Courier New"/>
                <a:ea typeface="ＭＳ Ｐゴシック" charset="0"/>
                <a:cs typeface="Courier New"/>
              </a:rPr>
              <a:t>/high-throughput_biology_2017</a:t>
            </a:r>
          </a:p>
          <a:p>
            <a:pPr marL="0" indent="0">
              <a:buNone/>
            </a:pPr>
            <a:r>
              <a:rPr lang="en-US" dirty="0">
                <a:latin typeface="Courier New"/>
                <a:ea typeface="ＭＳ Ｐゴシック" charset="0"/>
                <a:cs typeface="Courier New"/>
              </a:rPr>
              <a:t>---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779912" y="1556792"/>
            <a:ext cx="50610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Page layout style, use </a:t>
            </a:r>
            <a:r>
              <a:rPr lang="en-US" dirty="0" err="1" smtClean="0"/>
              <a:t>tutorial_page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143794" y="2204864"/>
            <a:ext cx="29617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Partial URL for page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572000" y="2924944"/>
            <a:ext cx="35949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Title of page </a:t>
            </a:r>
            <a:r>
              <a:rPr lang="en-US" sz="1200" dirty="0" smtClean="0"/>
              <a:t>(appears in website tab)</a:t>
            </a:r>
            <a:endParaRPr lang="en-US" sz="1200" dirty="0"/>
          </a:p>
        </p:txBody>
      </p:sp>
      <p:sp>
        <p:nvSpPr>
          <p:cNvPr id="6" name="TextBox 5"/>
          <p:cNvSpPr txBox="1"/>
          <p:nvPr/>
        </p:nvSpPr>
        <p:spPr>
          <a:xfrm>
            <a:off x="4716016" y="3702992"/>
            <a:ext cx="21061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Title of tutorial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644008" y="4221088"/>
            <a:ext cx="4788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Workshop image </a:t>
            </a:r>
            <a:r>
              <a:rPr lang="en-US" sz="1200" dirty="0" smtClean="0"/>
              <a:t>(should be same as main workshop page)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389964" y="5085184"/>
            <a:ext cx="4788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URL for main workshop page </a:t>
            </a:r>
            <a:r>
              <a:rPr lang="en-US" sz="1200" dirty="0" smtClean="0"/>
              <a:t>(where you are taken when you click on home)</a:t>
            </a:r>
            <a:endParaRPr lang="en-US" dirty="0"/>
          </a:p>
        </p:txBody>
      </p:sp>
      <p:sp>
        <p:nvSpPr>
          <p:cNvPr id="8" name="Left Arrow 7"/>
          <p:cNvSpPr/>
          <p:nvPr/>
        </p:nvSpPr>
        <p:spPr>
          <a:xfrm rot="20516781">
            <a:off x="3296921" y="1773596"/>
            <a:ext cx="504056" cy="216024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Left Arrow 11"/>
          <p:cNvSpPr/>
          <p:nvPr/>
        </p:nvSpPr>
        <p:spPr>
          <a:xfrm>
            <a:off x="4521057" y="2421668"/>
            <a:ext cx="504056" cy="216024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Left Arrow 12"/>
          <p:cNvSpPr/>
          <p:nvPr/>
        </p:nvSpPr>
        <p:spPr>
          <a:xfrm rot="209737">
            <a:off x="3943058" y="2985206"/>
            <a:ext cx="504056" cy="216024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Left Arrow 13"/>
          <p:cNvSpPr/>
          <p:nvPr/>
        </p:nvSpPr>
        <p:spPr>
          <a:xfrm>
            <a:off x="4067944" y="3825813"/>
            <a:ext cx="504056" cy="216024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Left Arrow 14"/>
          <p:cNvSpPr/>
          <p:nvPr/>
        </p:nvSpPr>
        <p:spPr>
          <a:xfrm>
            <a:off x="4283968" y="4437112"/>
            <a:ext cx="360040" cy="216024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Left Arrow 15"/>
          <p:cNvSpPr/>
          <p:nvPr/>
        </p:nvSpPr>
        <p:spPr>
          <a:xfrm rot="467528">
            <a:off x="4081924" y="5467510"/>
            <a:ext cx="344398" cy="229671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3228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Commit Your Changes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“save” your file, enter a commit message and “commit”</a:t>
            </a:r>
            <a:endParaRPr lang="en-US" dirty="0"/>
          </a:p>
        </p:txBody>
      </p:sp>
      <p:pic>
        <p:nvPicPr>
          <p:cNvPr id="4" name="Picture 3" descr="Screen Shot 2017-04-06 at 12.01.19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524"/>
          <a:stretch/>
        </p:blipFill>
        <p:spPr>
          <a:xfrm>
            <a:off x="0" y="2708920"/>
            <a:ext cx="9144000" cy="3161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3749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56"/>
          <p:cNvSpPr/>
          <p:nvPr/>
        </p:nvSpPr>
        <p:spPr>
          <a:xfrm>
            <a:off x="0" y="2514600"/>
            <a:ext cx="6172200" cy="4343400"/>
          </a:xfrm>
          <a:prstGeom prst="rect">
            <a:avLst/>
          </a:prstGeom>
          <a:solidFill>
            <a:schemeClr val="accent1">
              <a:alpha val="18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 dirty="0">
              <a:solidFill>
                <a:schemeClr val="tx1"/>
              </a:solidFill>
              <a:latin typeface="Calibri" charset="0"/>
              <a:ea typeface="ＭＳ Ｐゴシック" charset="0"/>
              <a:cs typeface="Calibri" charset="0"/>
            </a:endParaRPr>
          </a:p>
        </p:txBody>
      </p:sp>
      <p:sp>
        <p:nvSpPr>
          <p:cNvPr id="11266" name="Title 1"/>
          <p:cNvSpPr txBox="1">
            <a:spLocks/>
          </p:cNvSpPr>
          <p:nvPr/>
        </p:nvSpPr>
        <p:spPr bwMode="auto">
          <a:xfrm>
            <a:off x="60325" y="365125"/>
            <a:ext cx="60198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US" sz="2800" dirty="0">
                <a:solidFill>
                  <a:schemeClr val="bg1"/>
                </a:solidFill>
                <a:latin typeface="Calibri" charset="0"/>
                <a:cs typeface="Segoe UI" charset="0"/>
              </a:rPr>
              <a:t/>
            </a:r>
            <a:br>
              <a:rPr lang="en-US" sz="2800" dirty="0">
                <a:solidFill>
                  <a:schemeClr val="bg1"/>
                </a:solidFill>
                <a:latin typeface="Calibri" charset="0"/>
                <a:cs typeface="Segoe UI" charset="0"/>
              </a:rPr>
            </a:br>
            <a:r>
              <a:rPr lang="en-US" sz="2800" dirty="0" err="1" smtClean="0">
                <a:solidFill>
                  <a:schemeClr val="bg1"/>
                </a:solidFill>
                <a:latin typeface="Calibri" charset="0"/>
                <a:cs typeface="Segoe UI" charset="0"/>
              </a:rPr>
              <a:t>GitHub</a:t>
            </a:r>
            <a:r>
              <a:rPr lang="en-US" sz="2800" dirty="0" smtClean="0">
                <a:solidFill>
                  <a:schemeClr val="bg1"/>
                </a:solidFill>
                <a:latin typeface="Calibri" charset="0"/>
                <a:cs typeface="Segoe UI" charset="0"/>
              </a:rPr>
              <a:t>: Not Just a Code Repository</a:t>
            </a:r>
            <a:endParaRPr lang="en-US" b="1" dirty="0">
              <a:solidFill>
                <a:schemeClr val="bg1"/>
              </a:solidFill>
              <a:latin typeface="Calibri" charset="0"/>
              <a:cs typeface="Segoe UI" charset="0"/>
            </a:endParaRP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971600" y="1412776"/>
            <a:ext cx="5181599" cy="936104"/>
          </a:xfrm>
          <a:prstGeom prst="rect">
            <a:avLst/>
          </a:prstGeom>
        </p:spPr>
        <p:txBody>
          <a:bodyPr anchor="ctr"/>
          <a:lstStyle>
            <a:lvl1pPr algn="r">
              <a:defRPr sz="3200" baseline="0">
                <a:solidFill>
                  <a:schemeClr val="bg1"/>
                </a:solidFill>
                <a:latin typeface="Adobe Jenson Pro" pitchFamily="18" charset="0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sz="1600" dirty="0" smtClean="0">
                <a:latin typeface="Calibri"/>
                <a:ea typeface="+mj-ea"/>
                <a:cs typeface="Calibri"/>
              </a:rPr>
              <a:t>Ann Meyer</a:t>
            </a:r>
          </a:p>
          <a:p>
            <a:pPr fontAlgn="auto">
              <a:spcAft>
                <a:spcPts val="0"/>
              </a:spcAft>
              <a:defRPr/>
            </a:pPr>
            <a:r>
              <a:rPr lang="en-US" sz="1600" dirty="0">
                <a:ln w="1270">
                  <a:solidFill>
                    <a:schemeClr val="tx1">
                      <a:alpha val="38000"/>
                    </a:schemeClr>
                  </a:solidFill>
                </a:ln>
                <a:latin typeface="Calibri"/>
                <a:ea typeface="+mj-ea"/>
                <a:cs typeface="Calibri"/>
              </a:rPr>
              <a:t>Open Science </a:t>
            </a:r>
            <a:r>
              <a:rPr lang="en-US" sz="1600" dirty="0" smtClean="0">
                <a:ln w="1270">
                  <a:solidFill>
                    <a:schemeClr val="tx1">
                      <a:alpha val="38000"/>
                    </a:schemeClr>
                  </a:solidFill>
                </a:ln>
                <a:latin typeface="Calibri"/>
                <a:ea typeface="+mj-ea"/>
                <a:cs typeface="Calibri"/>
              </a:rPr>
              <a:t>Platforms </a:t>
            </a:r>
            <a:r>
              <a:rPr lang="en-US" sz="1600" dirty="0">
                <a:ln w="1270">
                  <a:solidFill>
                    <a:schemeClr val="tx1">
                      <a:alpha val="38000"/>
                    </a:schemeClr>
                  </a:solidFill>
                </a:ln>
                <a:latin typeface="Calibri"/>
                <a:ea typeface="+mj-ea"/>
                <a:cs typeface="Calibri"/>
              </a:rPr>
              <a:t>for </a:t>
            </a:r>
            <a:r>
              <a:rPr lang="en-US" sz="1600" dirty="0" smtClean="0">
                <a:ln w="1270">
                  <a:solidFill>
                    <a:schemeClr val="tx1">
                      <a:alpha val="38000"/>
                    </a:schemeClr>
                  </a:solidFill>
                </a:ln>
                <a:latin typeface="Calibri"/>
                <a:ea typeface="+mj-ea"/>
                <a:cs typeface="Calibri"/>
              </a:rPr>
              <a:t>Bioinformatics </a:t>
            </a:r>
            <a:r>
              <a:rPr lang="en-US" sz="1600" dirty="0">
                <a:ln w="1270">
                  <a:solidFill>
                    <a:schemeClr val="tx1">
                      <a:alpha val="38000"/>
                    </a:schemeClr>
                  </a:solidFill>
                </a:ln>
                <a:latin typeface="Calibri"/>
                <a:ea typeface="+mj-ea"/>
                <a:cs typeface="Calibri"/>
              </a:rPr>
              <a:t>E</a:t>
            </a:r>
            <a:r>
              <a:rPr lang="en-US" sz="1600" dirty="0" smtClean="0">
                <a:ln w="1270">
                  <a:solidFill>
                    <a:schemeClr val="tx1">
                      <a:alpha val="38000"/>
                    </a:schemeClr>
                  </a:solidFill>
                </a:ln>
                <a:latin typeface="Calibri"/>
                <a:ea typeface="+mj-ea"/>
                <a:cs typeface="Calibri"/>
              </a:rPr>
              <a:t>ducation</a:t>
            </a:r>
          </a:p>
          <a:p>
            <a:pPr fontAlgn="auto">
              <a:spcAft>
                <a:spcPts val="0"/>
              </a:spcAft>
              <a:defRPr/>
            </a:pPr>
            <a:r>
              <a:rPr lang="en-US" sz="1400" dirty="0" smtClean="0">
                <a:ln w="1270">
                  <a:solidFill>
                    <a:schemeClr val="tx1">
                      <a:alpha val="38000"/>
                    </a:schemeClr>
                  </a:solidFill>
                </a:ln>
                <a:latin typeface="Calibri"/>
                <a:ea typeface="+mn-ea"/>
                <a:cs typeface="Calibri"/>
              </a:rPr>
              <a:t>July 22, 2017</a:t>
            </a:r>
          </a:p>
        </p:txBody>
      </p:sp>
      <p:pic>
        <p:nvPicPr>
          <p:cNvPr id="4" name="Picture 3" descr="OICRlog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0252" y="2636912"/>
            <a:ext cx="1728192" cy="1251744"/>
          </a:xfrm>
          <a:prstGeom prst="rect">
            <a:avLst/>
          </a:prstGeom>
        </p:spPr>
      </p:pic>
      <p:pic>
        <p:nvPicPr>
          <p:cNvPr id="5" name="Picture 4" descr="goblet_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3529" y="4839320"/>
            <a:ext cx="1381638" cy="2018680"/>
          </a:xfrm>
          <a:prstGeom prst="rect">
            <a:avLst/>
          </a:prstGeom>
        </p:spPr>
      </p:pic>
      <p:pic>
        <p:nvPicPr>
          <p:cNvPr id="7" name="Picture 6" descr="bioinformatics-ca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8224" y="3899978"/>
            <a:ext cx="2232248" cy="1041190"/>
          </a:xfrm>
          <a:prstGeom prst="rect">
            <a:avLst/>
          </a:prstGeom>
        </p:spPr>
      </p:pic>
      <p:pic>
        <p:nvPicPr>
          <p:cNvPr id="2" name="Picture 1" descr="GitHub_Logo.eps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5107"/>
          <a:stretch/>
        </p:blipFill>
        <p:spPr>
          <a:xfrm>
            <a:off x="-252536" y="3933826"/>
            <a:ext cx="6503691" cy="135197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the Main Page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Once all the supporting pages are created, add the links to the main page</a:t>
            </a:r>
            <a:endParaRPr lang="en-US" dirty="0"/>
          </a:p>
        </p:txBody>
      </p:sp>
      <p:pic>
        <p:nvPicPr>
          <p:cNvPr id="6" name="Picture 5" descr="Screen Shot 2017-07-19 at 1.47.47 P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42"/>
          <a:stretch/>
        </p:blipFill>
        <p:spPr>
          <a:xfrm>
            <a:off x="557808" y="2537131"/>
            <a:ext cx="7830616" cy="4204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1042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Bonus: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GitHub’s</a:t>
            </a:r>
            <a:r>
              <a:rPr lang="en-US" dirty="0" smtClean="0"/>
              <a:t> Issue tracking can be used as a Q&amp;A system</a:t>
            </a:r>
            <a:endParaRPr lang="en-US" dirty="0"/>
          </a:p>
        </p:txBody>
      </p:sp>
      <p:pic>
        <p:nvPicPr>
          <p:cNvPr id="4" name="Picture 3" descr="Screen Shot 2017-07-19 at 1.48.30 P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10"/>
          <a:stretch/>
        </p:blipFill>
        <p:spPr>
          <a:xfrm>
            <a:off x="773832" y="2183618"/>
            <a:ext cx="7902624" cy="426396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660232" y="3068960"/>
            <a:ext cx="648072" cy="36080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8325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itHub_poster_ismb_final.pd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7104" y="908720"/>
            <a:ext cx="3761360" cy="5184576"/>
          </a:xfrm>
          <a:prstGeom prst="rect">
            <a:avLst/>
          </a:prstGeom>
        </p:spPr>
      </p:pic>
      <p:sp>
        <p:nvSpPr>
          <p:cNvPr id="15361" name="Content Placeholder 3"/>
          <p:cNvSpPr>
            <a:spLocks noGrp="1"/>
          </p:cNvSpPr>
          <p:nvPr>
            <p:ph idx="1"/>
          </p:nvPr>
        </p:nvSpPr>
        <p:spPr>
          <a:xfrm>
            <a:off x="-2052736" y="1412776"/>
            <a:ext cx="8839200" cy="1600200"/>
          </a:xfrm>
        </p:spPr>
        <p:txBody>
          <a:bodyPr/>
          <a:lstStyle/>
          <a:p>
            <a:pPr algn="ctr">
              <a:buFont typeface="Arial" charset="0"/>
              <a:buNone/>
            </a:pPr>
            <a:r>
              <a:rPr lang="en-US" sz="4400" dirty="0" smtClean="0">
                <a:latin typeface="Calibri" charset="0"/>
                <a:ea typeface="ＭＳ Ｐゴシック" charset="0"/>
              </a:rPr>
              <a:t>Questions?</a:t>
            </a:r>
            <a:endParaRPr lang="en-US" sz="4400" dirty="0">
              <a:latin typeface="Calibri" charset="0"/>
              <a:ea typeface="ＭＳ Ｐゴシック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619672" y="2420888"/>
            <a:ext cx="20882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Poster A186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5085184"/>
            <a:ext cx="693527" cy="5626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403648" y="4725144"/>
            <a:ext cx="2664296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@</a:t>
            </a:r>
            <a:r>
              <a:rPr lang="en-US" dirty="0" err="1" smtClean="0"/>
              <a:t>bioinfodotca</a:t>
            </a:r>
            <a:endParaRPr lang="en-US" dirty="0" smtClean="0"/>
          </a:p>
          <a:p>
            <a:r>
              <a:rPr lang="en-US" dirty="0" smtClean="0"/>
              <a:t>@</a:t>
            </a:r>
            <a:r>
              <a:rPr lang="en-US" dirty="0" err="1" smtClean="0"/>
              <a:t>bioinfojobs</a:t>
            </a:r>
            <a:endParaRPr lang="en-US" dirty="0" smtClean="0"/>
          </a:p>
          <a:p>
            <a:r>
              <a:rPr lang="en-US" dirty="0" smtClean="0"/>
              <a:t>@</a:t>
            </a:r>
            <a:r>
              <a:rPr lang="en-US" dirty="0" err="1" smtClean="0"/>
              <a:t>meyer_ann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Slide Number Placeholder 1"/>
          <p:cNvSpPr txBox="1">
            <a:spLocks noGrp="1"/>
          </p:cNvSpPr>
          <p:nvPr/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fld id="{06D23BA9-5070-0648-A3DA-E6039966856F}" type="slidenum">
              <a:rPr lang="en-US" sz="1200"/>
              <a:pPr algn="r"/>
              <a:t>3</a:t>
            </a:fld>
            <a:endParaRPr lang="en-US" sz="1200"/>
          </a:p>
        </p:txBody>
      </p:sp>
      <p:sp>
        <p:nvSpPr>
          <p:cNvPr id="10242" name="Date Placeholder 2"/>
          <p:cNvSpPr txBox="1">
            <a:spLocks noGrp="1"/>
          </p:cNvSpPr>
          <p:nvPr/>
        </p:nvSpPr>
        <p:spPr bwMode="auto">
          <a:xfrm>
            <a:off x="762000" y="6248400"/>
            <a:ext cx="2057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/>
              <a:t>Module #: Title of Module</a:t>
            </a:r>
          </a:p>
        </p:txBody>
      </p:sp>
      <p:sp>
        <p:nvSpPr>
          <p:cNvPr id="10243" name="Rectangle 5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pic>
        <p:nvPicPr>
          <p:cNvPr id="10244" name="Content Placeholder 9" descr="Picture 1.png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14400" y="73025"/>
            <a:ext cx="6858000" cy="6734175"/>
          </a:xfrm>
        </p:spPr>
      </p:pic>
      <p:sp>
        <p:nvSpPr>
          <p:cNvPr id="10245" name="Slide Number Placeholder 3"/>
          <p:cNvSpPr txBox="1">
            <a:spLocks noGrp="1"/>
          </p:cNvSpPr>
          <p:nvPr/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endParaRPr lang="en-US" sz="120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 smtClean="0">
                <a:latin typeface="Calibri" charset="0"/>
                <a:ea typeface="ＭＳ Ｐゴシック" charset="0"/>
                <a:cs typeface="ＭＳ Ｐゴシック" charset="0"/>
              </a:rPr>
              <a:t>The Context: </a:t>
            </a:r>
            <a:r>
              <a:rPr lang="en-US" altLang="ko-KR" dirty="0" err="1">
                <a:latin typeface="Calibri" charset="0"/>
                <a:ea typeface="ＭＳ Ｐゴシック" charset="0"/>
                <a:cs typeface="ＭＳ Ｐゴシック" charset="0"/>
              </a:rPr>
              <a:t>b</a:t>
            </a:r>
            <a:r>
              <a:rPr lang="en-US" altLang="ko-KR" dirty="0" err="1" smtClean="0">
                <a:latin typeface="Calibri" charset="0"/>
                <a:ea typeface="ＭＳ Ｐゴシック" charset="0"/>
                <a:cs typeface="ＭＳ Ｐゴシック" charset="0"/>
              </a:rPr>
              <a:t>ioinformatics.ca</a:t>
            </a:r>
            <a:endParaRPr lang="en-US" altLang="ko-KR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3315" name="TextBox 3"/>
          <p:cNvSpPr txBox="1">
            <a:spLocks noChangeArrowheads="1"/>
          </p:cNvSpPr>
          <p:nvPr/>
        </p:nvSpPr>
        <p:spPr bwMode="auto">
          <a:xfrm>
            <a:off x="865188" y="6667500"/>
            <a:ext cx="185737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endParaRPr lang="en-US"/>
          </a:p>
        </p:txBody>
      </p:sp>
      <p:pic>
        <p:nvPicPr>
          <p:cNvPr id="4" name="Content Placeholder 3" descr="CBW-2017_announcement_v4.pdf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43" t="29786" r="-662" b="16448"/>
          <a:stretch/>
        </p:blipFill>
        <p:spPr>
          <a:xfrm>
            <a:off x="1043608" y="1556791"/>
            <a:ext cx="6990891" cy="4796861"/>
          </a:xfr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6406" y="-531440"/>
            <a:ext cx="3751188" cy="2881814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Need a mechanism that allows:</a:t>
            </a:r>
          </a:p>
          <a:p>
            <a:pPr lvl="1"/>
            <a:r>
              <a:rPr lang="en-US" dirty="0" smtClean="0"/>
              <a:t>Content to be created by multiple individuals</a:t>
            </a:r>
          </a:p>
          <a:p>
            <a:pPr lvl="1"/>
            <a:r>
              <a:rPr lang="en-US" dirty="0" smtClean="0"/>
              <a:t>Sharing of small and large datasets</a:t>
            </a:r>
          </a:p>
          <a:p>
            <a:pPr lvl="1"/>
            <a:r>
              <a:rPr lang="en-US" dirty="0" smtClean="0"/>
              <a:t>Easy downloading of all the materials</a:t>
            </a:r>
          </a:p>
          <a:p>
            <a:pPr lvl="1"/>
            <a:r>
              <a:rPr lang="en-US" dirty="0" smtClean="0"/>
              <a:t>Reversion back to a working version</a:t>
            </a:r>
          </a:p>
          <a:p>
            <a:pPr lvl="1"/>
            <a:endParaRPr lang="en-US" dirty="0"/>
          </a:p>
          <a:p>
            <a:r>
              <a:rPr lang="en-US" dirty="0" smtClean="0"/>
              <a:t>And also is:</a:t>
            </a:r>
          </a:p>
          <a:p>
            <a:pPr lvl="1"/>
            <a:r>
              <a:rPr lang="en-US" dirty="0" smtClean="0"/>
              <a:t>Intuitive for students and content creators to use</a:t>
            </a:r>
          </a:p>
          <a:p>
            <a:pPr lvl="1"/>
            <a:r>
              <a:rPr lang="en-US" dirty="0" smtClean="0"/>
              <a:t>Free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42652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26304" b="24166"/>
          <a:stretch/>
        </p:blipFill>
        <p:spPr>
          <a:xfrm>
            <a:off x="1907704" y="0"/>
            <a:ext cx="5080000" cy="180475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In </a:t>
            </a:r>
            <a:r>
              <a:rPr lang="en-US" dirty="0" err="1" smtClean="0"/>
              <a:t>GitHub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Instructors are assigned to teams</a:t>
            </a:r>
          </a:p>
          <a:p>
            <a:pPr lvl="1"/>
            <a:r>
              <a:rPr lang="en-US" dirty="0" smtClean="0"/>
              <a:t>Small files can be added directly to repos; large files added through LFS ($)</a:t>
            </a:r>
          </a:p>
          <a:p>
            <a:pPr lvl="1"/>
            <a:r>
              <a:rPr lang="en-US" dirty="0" smtClean="0"/>
              <a:t>Individual repos can be forked or downloaded directly</a:t>
            </a:r>
          </a:p>
          <a:p>
            <a:pPr lvl="1"/>
            <a:r>
              <a:rPr lang="en-US" dirty="0" smtClean="0"/>
              <a:t>Version control  to revert back to previous commits</a:t>
            </a:r>
          </a:p>
          <a:p>
            <a:pPr lvl="1"/>
            <a:endParaRPr lang="en-US" dirty="0"/>
          </a:p>
          <a:p>
            <a:r>
              <a:rPr lang="en-US" dirty="0" smtClean="0"/>
              <a:t>And also:</a:t>
            </a:r>
          </a:p>
          <a:p>
            <a:pPr lvl="1"/>
            <a:r>
              <a:rPr lang="en-US" dirty="0" smtClean="0"/>
              <a:t>Instructors use </a:t>
            </a:r>
            <a:r>
              <a:rPr lang="en-US" dirty="0" err="1" smtClean="0"/>
              <a:t>GitHub</a:t>
            </a:r>
            <a:r>
              <a:rPr lang="en-US" dirty="0" smtClean="0"/>
              <a:t> markdown to create content</a:t>
            </a:r>
          </a:p>
          <a:p>
            <a:pPr lvl="1"/>
            <a:r>
              <a:rPr lang="en-US" dirty="0" smtClean="0"/>
              <a:t>Content is rendered as a fully customizable website</a:t>
            </a:r>
          </a:p>
          <a:p>
            <a:pPr lvl="1"/>
            <a:r>
              <a:rPr lang="en-US" dirty="0" smtClean="0"/>
              <a:t>Free!!!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09642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52400" y="2889473"/>
            <a:ext cx="8839200" cy="1044352"/>
          </a:xfrm>
        </p:spPr>
        <p:txBody>
          <a:bodyPr/>
          <a:lstStyle/>
          <a:p>
            <a:pPr marL="0" indent="0" algn="ctr">
              <a:buNone/>
            </a:pPr>
            <a:r>
              <a:rPr lang="en-US" sz="5400" b="1" dirty="0" smtClean="0"/>
              <a:t>The Set Up</a:t>
            </a:r>
            <a:endParaRPr lang="en-US" sz="5400" b="1" dirty="0"/>
          </a:p>
        </p:txBody>
      </p:sp>
    </p:spTree>
    <p:extLst>
      <p:ext uri="{BB962C8B-B14F-4D97-AF65-F5344CB8AC3E}">
        <p14:creationId xmlns:p14="http://schemas.microsoft.com/office/powerpoint/2010/main" val="17657773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an Account</a:t>
            </a:r>
            <a:endParaRPr lang="en-US" dirty="0"/>
          </a:p>
        </p:txBody>
      </p:sp>
      <p:pic>
        <p:nvPicPr>
          <p:cNvPr id="4" name="Content Placeholder 3" descr="Screen Shot 2017-07-12 at 9.36.52 AM.png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93" b="7893"/>
          <a:stretch>
            <a:fillRect/>
          </a:stretch>
        </p:blipFill>
        <p:spPr/>
      </p:pic>
      <p:sp>
        <p:nvSpPr>
          <p:cNvPr id="5" name="Rectangle 4"/>
          <p:cNvSpPr/>
          <p:nvPr/>
        </p:nvSpPr>
        <p:spPr>
          <a:xfrm>
            <a:off x="4932040" y="2852936"/>
            <a:ext cx="2736304" cy="792088"/>
          </a:xfrm>
          <a:prstGeom prst="rect">
            <a:avLst/>
          </a:prstGeom>
          <a:noFill/>
          <a:ln w="63500">
            <a:solidFill>
              <a:srgbClr val="CA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0474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</a:t>
            </a:r>
            <a:r>
              <a:rPr lang="en-US" dirty="0"/>
              <a:t>an </a:t>
            </a:r>
            <a:r>
              <a:rPr lang="en-US" dirty="0" smtClean="0"/>
              <a:t>Organization</a:t>
            </a:r>
            <a:endParaRPr lang="en-US" dirty="0"/>
          </a:p>
        </p:txBody>
      </p:sp>
      <p:pic>
        <p:nvPicPr>
          <p:cNvPr id="4" name="Picture 3" descr="Screen Shot 2017-07-12 at 10.06.48 A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1493544"/>
            <a:ext cx="7689981" cy="4880561"/>
          </a:xfrm>
          <a:prstGeom prst="rect">
            <a:avLst/>
          </a:prstGeom>
        </p:spPr>
      </p:pic>
      <p:pic>
        <p:nvPicPr>
          <p:cNvPr id="5" name="Picture 4" descr="Screen Shot 2017-07-12 at 10.07.15 AM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1772816"/>
            <a:ext cx="7693660" cy="4882896"/>
          </a:xfrm>
          <a:prstGeom prst="rect">
            <a:avLst/>
          </a:prstGeom>
        </p:spPr>
      </p:pic>
      <p:pic>
        <p:nvPicPr>
          <p:cNvPr id="6" name="Picture 5" descr="Screen Shot 2017-07-12 at 10.10.47 AM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0868" y="1975104"/>
            <a:ext cx="7693660" cy="4882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3022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egoe UI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11487</TotalTime>
  <Words>622</Words>
  <Application>Microsoft Macintosh PowerPoint</Application>
  <PresentationFormat>On-screen Show (4:3)</PresentationFormat>
  <Paragraphs>103</Paragraphs>
  <Slides>22</Slides>
  <Notes>7</Notes>
  <HiddenSlides>1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Office Theme</vt:lpstr>
      <vt:lpstr>Canadian Bioinformatics Workshops</vt:lpstr>
      <vt:lpstr>PowerPoint Presentation</vt:lpstr>
      <vt:lpstr>PowerPoint Presentation</vt:lpstr>
      <vt:lpstr>The Context: bioinformatics.ca</vt:lpstr>
      <vt:lpstr>PowerPoint Presentation</vt:lpstr>
      <vt:lpstr>PowerPoint Presentation</vt:lpstr>
      <vt:lpstr>PowerPoint Presentation</vt:lpstr>
      <vt:lpstr>Creating an Account</vt:lpstr>
      <vt:lpstr>Creating an Organization</vt:lpstr>
      <vt:lpstr>Creating Your Site Repo</vt:lpstr>
      <vt:lpstr>The Hard Part: Choosing a Theme</vt:lpstr>
      <vt:lpstr>Recommended Structure</vt:lpstr>
      <vt:lpstr>PowerPoint Presentation</vt:lpstr>
      <vt:lpstr>Create a New Repo</vt:lpstr>
      <vt:lpstr>Create a Team</vt:lpstr>
      <vt:lpstr>Create New Files</vt:lpstr>
      <vt:lpstr>Page Content</vt:lpstr>
      <vt:lpstr>Header Info - Required</vt:lpstr>
      <vt:lpstr>Commit Your Changes</vt:lpstr>
      <vt:lpstr>Create the Main Page</vt:lpstr>
      <vt:lpstr>Bonus: </vt:lpstr>
      <vt:lpstr>PowerPoint Presentation</vt:lpstr>
    </vt:vector>
  </TitlesOfParts>
  <Company>Boston College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Michael Stromberg</dc:creator>
  <cp:lastModifiedBy>Ann Meyer</cp:lastModifiedBy>
  <cp:revision>692</cp:revision>
  <dcterms:created xsi:type="dcterms:W3CDTF">2010-04-21T18:53:51Z</dcterms:created>
  <dcterms:modified xsi:type="dcterms:W3CDTF">2017-07-22T08:15:27Z</dcterms:modified>
</cp:coreProperties>
</file>